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258" r:id="rId7"/>
    <p:sldId id="259" r:id="rId8"/>
    <p:sldId id="265" r:id="rId9"/>
    <p:sldId id="260" r:id="rId10"/>
    <p:sldId id="263" r:id="rId11"/>
    <p:sldId id="264" r:id="rId12"/>
    <p:sldId id="266" r:id="rId13"/>
    <p:sldId id="267" r:id="rId14"/>
    <p:sldId id="268" r:id="rId15"/>
    <p:sldId id="261" r:id="rId16"/>
    <p:sldId id="26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280BF4-B671-58D3-990D-C566A7FD8394}" v="562" dt="2024-10-09T22:24:16.226"/>
    <p1510:client id="{C6777B90-45A0-4612-8D3A-26F5E90450DD}" v="32" dt="2024-10-09T22:36:52.8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4"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3D238E-CB5C-4D99-BC10-BDB683BEF338}" type="doc">
      <dgm:prSet loTypeId="urn:microsoft.com/office/officeart/2008/layout/LinedList" loCatId="list" qsTypeId="urn:microsoft.com/office/officeart/2005/8/quickstyle/simple2" qsCatId="simple" csTypeId="urn:microsoft.com/office/officeart/2005/8/colors/accent0_3" csCatId="mainScheme"/>
      <dgm:spPr/>
      <dgm:t>
        <a:bodyPr/>
        <a:lstStyle/>
        <a:p>
          <a:endParaRPr lang="en-US"/>
        </a:p>
      </dgm:t>
    </dgm:pt>
    <dgm:pt modelId="{C7971976-451F-4720-9429-FC74A4A29235}">
      <dgm:prSet/>
      <dgm:spPr/>
      <dgm:t>
        <a:bodyPr/>
        <a:lstStyle/>
        <a:p>
          <a:r>
            <a:rPr lang="en-US" baseline="0"/>
            <a:t>How do we determine which players are the most efficient?</a:t>
          </a:r>
          <a:endParaRPr lang="en-US"/>
        </a:p>
      </dgm:t>
    </dgm:pt>
    <dgm:pt modelId="{3A8BC8FD-7096-4327-81AF-61B62D44B1B9}" type="parTrans" cxnId="{EE5FE4F1-13CD-4914-9C98-750E58529C15}">
      <dgm:prSet/>
      <dgm:spPr/>
      <dgm:t>
        <a:bodyPr/>
        <a:lstStyle/>
        <a:p>
          <a:endParaRPr lang="en-US"/>
        </a:p>
      </dgm:t>
    </dgm:pt>
    <dgm:pt modelId="{21BE0612-85A2-4AFB-B70D-A9F8C4CB775D}" type="sibTrans" cxnId="{EE5FE4F1-13CD-4914-9C98-750E58529C15}">
      <dgm:prSet/>
      <dgm:spPr/>
      <dgm:t>
        <a:bodyPr/>
        <a:lstStyle/>
        <a:p>
          <a:endParaRPr lang="en-US"/>
        </a:p>
      </dgm:t>
    </dgm:pt>
    <dgm:pt modelId="{E03CD154-ACEF-4D7E-AB97-09FFE4162759}">
      <dgm:prSet/>
      <dgm:spPr/>
      <dgm:t>
        <a:bodyPr/>
        <a:lstStyle/>
        <a:p>
          <a:r>
            <a:rPr lang="en-US" baseline="0"/>
            <a:t>What areas on the court are the high probability zones?</a:t>
          </a:r>
          <a:endParaRPr lang="en-US"/>
        </a:p>
      </dgm:t>
    </dgm:pt>
    <dgm:pt modelId="{17ECF57B-F43A-4D78-B684-78E960671426}" type="parTrans" cxnId="{9D581CBC-CA84-4138-ABD0-957D1A7E3DE9}">
      <dgm:prSet/>
      <dgm:spPr/>
      <dgm:t>
        <a:bodyPr/>
        <a:lstStyle/>
        <a:p>
          <a:endParaRPr lang="en-US"/>
        </a:p>
      </dgm:t>
    </dgm:pt>
    <dgm:pt modelId="{259B738C-62CF-446D-A54A-102AEA1761E4}" type="sibTrans" cxnId="{9D581CBC-CA84-4138-ABD0-957D1A7E3DE9}">
      <dgm:prSet/>
      <dgm:spPr/>
      <dgm:t>
        <a:bodyPr/>
        <a:lstStyle/>
        <a:p>
          <a:endParaRPr lang="en-US"/>
        </a:p>
      </dgm:t>
    </dgm:pt>
    <dgm:pt modelId="{7C66135F-CBBB-4CF7-A35C-23218734A711}">
      <dgm:prSet/>
      <dgm:spPr/>
      <dgm:t>
        <a:bodyPr/>
        <a:lstStyle/>
        <a:p>
          <a:r>
            <a:rPr lang="en-US" baseline="0"/>
            <a:t>Which players perform well under pressure?</a:t>
          </a:r>
          <a:endParaRPr lang="en-US"/>
        </a:p>
      </dgm:t>
    </dgm:pt>
    <dgm:pt modelId="{948118E2-E21C-45DA-B948-9AE046F85604}" type="parTrans" cxnId="{197AE5FB-9551-422A-B945-19B2F193B1AC}">
      <dgm:prSet/>
      <dgm:spPr/>
      <dgm:t>
        <a:bodyPr/>
        <a:lstStyle/>
        <a:p>
          <a:endParaRPr lang="en-US"/>
        </a:p>
      </dgm:t>
    </dgm:pt>
    <dgm:pt modelId="{D7DC43DF-80BA-4A20-AEF6-D837CB47590E}" type="sibTrans" cxnId="{197AE5FB-9551-422A-B945-19B2F193B1AC}">
      <dgm:prSet/>
      <dgm:spPr/>
      <dgm:t>
        <a:bodyPr/>
        <a:lstStyle/>
        <a:p>
          <a:endParaRPr lang="en-US"/>
        </a:p>
      </dgm:t>
    </dgm:pt>
    <dgm:pt modelId="{D841499E-56C2-46C8-B8FF-C80D89163670}" type="pres">
      <dgm:prSet presAssocID="{B03D238E-CB5C-4D99-BC10-BDB683BEF338}" presName="vert0" presStyleCnt="0">
        <dgm:presLayoutVars>
          <dgm:dir/>
          <dgm:animOne val="branch"/>
          <dgm:animLvl val="lvl"/>
        </dgm:presLayoutVars>
      </dgm:prSet>
      <dgm:spPr/>
    </dgm:pt>
    <dgm:pt modelId="{1BA4E2D9-6B2E-4BC9-9865-576726589126}" type="pres">
      <dgm:prSet presAssocID="{C7971976-451F-4720-9429-FC74A4A29235}" presName="thickLine" presStyleLbl="alignNode1" presStyleIdx="0" presStyleCnt="3"/>
      <dgm:spPr/>
    </dgm:pt>
    <dgm:pt modelId="{231BBBB4-5A14-4C1A-ABD3-B39AAF6BC70F}" type="pres">
      <dgm:prSet presAssocID="{C7971976-451F-4720-9429-FC74A4A29235}" presName="horz1" presStyleCnt="0"/>
      <dgm:spPr/>
    </dgm:pt>
    <dgm:pt modelId="{55228F06-ABBA-4C36-837E-985852A549F9}" type="pres">
      <dgm:prSet presAssocID="{C7971976-451F-4720-9429-FC74A4A29235}" presName="tx1" presStyleLbl="revTx" presStyleIdx="0" presStyleCnt="3"/>
      <dgm:spPr/>
    </dgm:pt>
    <dgm:pt modelId="{BBC60FA9-93D0-404F-8FBB-AC619B51A666}" type="pres">
      <dgm:prSet presAssocID="{C7971976-451F-4720-9429-FC74A4A29235}" presName="vert1" presStyleCnt="0"/>
      <dgm:spPr/>
    </dgm:pt>
    <dgm:pt modelId="{D58FC439-E4C0-4668-95C3-864DFC34DC73}" type="pres">
      <dgm:prSet presAssocID="{E03CD154-ACEF-4D7E-AB97-09FFE4162759}" presName="thickLine" presStyleLbl="alignNode1" presStyleIdx="1" presStyleCnt="3"/>
      <dgm:spPr/>
    </dgm:pt>
    <dgm:pt modelId="{446133D9-F52F-4DE7-8045-BABFF0BD5475}" type="pres">
      <dgm:prSet presAssocID="{E03CD154-ACEF-4D7E-AB97-09FFE4162759}" presName="horz1" presStyleCnt="0"/>
      <dgm:spPr/>
    </dgm:pt>
    <dgm:pt modelId="{12F6E49A-8C2B-4195-BE3E-25E8486CE352}" type="pres">
      <dgm:prSet presAssocID="{E03CD154-ACEF-4D7E-AB97-09FFE4162759}" presName="tx1" presStyleLbl="revTx" presStyleIdx="1" presStyleCnt="3"/>
      <dgm:spPr/>
    </dgm:pt>
    <dgm:pt modelId="{EDFAB70F-28C4-49E5-8C05-B2447A3CEF88}" type="pres">
      <dgm:prSet presAssocID="{E03CD154-ACEF-4D7E-AB97-09FFE4162759}" presName="vert1" presStyleCnt="0"/>
      <dgm:spPr/>
    </dgm:pt>
    <dgm:pt modelId="{B91C509D-09FC-4FC5-84E6-F2936C1E6DA7}" type="pres">
      <dgm:prSet presAssocID="{7C66135F-CBBB-4CF7-A35C-23218734A711}" presName="thickLine" presStyleLbl="alignNode1" presStyleIdx="2" presStyleCnt="3"/>
      <dgm:spPr/>
    </dgm:pt>
    <dgm:pt modelId="{702B9924-891E-4330-B141-C4F90D658FFA}" type="pres">
      <dgm:prSet presAssocID="{7C66135F-CBBB-4CF7-A35C-23218734A711}" presName="horz1" presStyleCnt="0"/>
      <dgm:spPr/>
    </dgm:pt>
    <dgm:pt modelId="{66829159-6146-477E-86AD-BF4C1CA95FAC}" type="pres">
      <dgm:prSet presAssocID="{7C66135F-CBBB-4CF7-A35C-23218734A711}" presName="tx1" presStyleLbl="revTx" presStyleIdx="2" presStyleCnt="3"/>
      <dgm:spPr/>
    </dgm:pt>
    <dgm:pt modelId="{30100F5E-024D-4921-8437-E3B50F6C61CC}" type="pres">
      <dgm:prSet presAssocID="{7C66135F-CBBB-4CF7-A35C-23218734A711}" presName="vert1" presStyleCnt="0"/>
      <dgm:spPr/>
    </dgm:pt>
  </dgm:ptLst>
  <dgm:cxnLst>
    <dgm:cxn modelId="{CE04753D-B7F4-47A0-9207-38AA0F0C4686}" type="presOf" srcId="{7C66135F-CBBB-4CF7-A35C-23218734A711}" destId="{66829159-6146-477E-86AD-BF4C1CA95FAC}" srcOrd="0" destOrd="0" presId="urn:microsoft.com/office/officeart/2008/layout/LinedList"/>
    <dgm:cxn modelId="{631A757B-8552-4B39-A609-ABF921A02567}" type="presOf" srcId="{E03CD154-ACEF-4D7E-AB97-09FFE4162759}" destId="{12F6E49A-8C2B-4195-BE3E-25E8486CE352}" srcOrd="0" destOrd="0" presId="urn:microsoft.com/office/officeart/2008/layout/LinedList"/>
    <dgm:cxn modelId="{ACBA1E8F-7D7A-42F8-8DED-B09A623DC03E}" type="presOf" srcId="{B03D238E-CB5C-4D99-BC10-BDB683BEF338}" destId="{D841499E-56C2-46C8-B8FF-C80D89163670}" srcOrd="0" destOrd="0" presId="urn:microsoft.com/office/officeart/2008/layout/LinedList"/>
    <dgm:cxn modelId="{650117B9-F21D-41C4-83A0-34ED5DE4EB56}" type="presOf" srcId="{C7971976-451F-4720-9429-FC74A4A29235}" destId="{55228F06-ABBA-4C36-837E-985852A549F9}" srcOrd="0" destOrd="0" presId="urn:microsoft.com/office/officeart/2008/layout/LinedList"/>
    <dgm:cxn modelId="{9D581CBC-CA84-4138-ABD0-957D1A7E3DE9}" srcId="{B03D238E-CB5C-4D99-BC10-BDB683BEF338}" destId="{E03CD154-ACEF-4D7E-AB97-09FFE4162759}" srcOrd="1" destOrd="0" parTransId="{17ECF57B-F43A-4D78-B684-78E960671426}" sibTransId="{259B738C-62CF-446D-A54A-102AEA1761E4}"/>
    <dgm:cxn modelId="{EE5FE4F1-13CD-4914-9C98-750E58529C15}" srcId="{B03D238E-CB5C-4D99-BC10-BDB683BEF338}" destId="{C7971976-451F-4720-9429-FC74A4A29235}" srcOrd="0" destOrd="0" parTransId="{3A8BC8FD-7096-4327-81AF-61B62D44B1B9}" sibTransId="{21BE0612-85A2-4AFB-B70D-A9F8C4CB775D}"/>
    <dgm:cxn modelId="{197AE5FB-9551-422A-B945-19B2F193B1AC}" srcId="{B03D238E-CB5C-4D99-BC10-BDB683BEF338}" destId="{7C66135F-CBBB-4CF7-A35C-23218734A711}" srcOrd="2" destOrd="0" parTransId="{948118E2-E21C-45DA-B948-9AE046F85604}" sibTransId="{D7DC43DF-80BA-4A20-AEF6-D837CB47590E}"/>
    <dgm:cxn modelId="{0707CB5E-0FFC-454E-A98E-7B20E209DFCE}" type="presParOf" srcId="{D841499E-56C2-46C8-B8FF-C80D89163670}" destId="{1BA4E2D9-6B2E-4BC9-9865-576726589126}" srcOrd="0" destOrd="0" presId="urn:microsoft.com/office/officeart/2008/layout/LinedList"/>
    <dgm:cxn modelId="{030CF075-EC99-411E-9B59-1DA58B78F340}" type="presParOf" srcId="{D841499E-56C2-46C8-B8FF-C80D89163670}" destId="{231BBBB4-5A14-4C1A-ABD3-B39AAF6BC70F}" srcOrd="1" destOrd="0" presId="urn:microsoft.com/office/officeart/2008/layout/LinedList"/>
    <dgm:cxn modelId="{0DD2A8BA-16E3-4064-B947-6E595478C0D0}" type="presParOf" srcId="{231BBBB4-5A14-4C1A-ABD3-B39AAF6BC70F}" destId="{55228F06-ABBA-4C36-837E-985852A549F9}" srcOrd="0" destOrd="0" presId="urn:microsoft.com/office/officeart/2008/layout/LinedList"/>
    <dgm:cxn modelId="{02308315-4B0F-4EA2-B60A-191CF2256DFD}" type="presParOf" srcId="{231BBBB4-5A14-4C1A-ABD3-B39AAF6BC70F}" destId="{BBC60FA9-93D0-404F-8FBB-AC619B51A666}" srcOrd="1" destOrd="0" presId="urn:microsoft.com/office/officeart/2008/layout/LinedList"/>
    <dgm:cxn modelId="{35750249-4DF6-4A25-9E4A-70B142F87ACD}" type="presParOf" srcId="{D841499E-56C2-46C8-B8FF-C80D89163670}" destId="{D58FC439-E4C0-4668-95C3-864DFC34DC73}" srcOrd="2" destOrd="0" presId="urn:microsoft.com/office/officeart/2008/layout/LinedList"/>
    <dgm:cxn modelId="{1EF56F7F-0F31-421B-A108-F8FD84B6F7C1}" type="presParOf" srcId="{D841499E-56C2-46C8-B8FF-C80D89163670}" destId="{446133D9-F52F-4DE7-8045-BABFF0BD5475}" srcOrd="3" destOrd="0" presId="urn:microsoft.com/office/officeart/2008/layout/LinedList"/>
    <dgm:cxn modelId="{CF6513C9-DB0D-4F33-BC29-A9CEBEE8E58D}" type="presParOf" srcId="{446133D9-F52F-4DE7-8045-BABFF0BD5475}" destId="{12F6E49A-8C2B-4195-BE3E-25E8486CE352}" srcOrd="0" destOrd="0" presId="urn:microsoft.com/office/officeart/2008/layout/LinedList"/>
    <dgm:cxn modelId="{575E93EC-3A29-4AE9-859D-972353110FED}" type="presParOf" srcId="{446133D9-F52F-4DE7-8045-BABFF0BD5475}" destId="{EDFAB70F-28C4-49E5-8C05-B2447A3CEF88}" srcOrd="1" destOrd="0" presId="urn:microsoft.com/office/officeart/2008/layout/LinedList"/>
    <dgm:cxn modelId="{B17B2D45-F221-4A7B-A627-3FA561AE89B6}" type="presParOf" srcId="{D841499E-56C2-46C8-B8FF-C80D89163670}" destId="{B91C509D-09FC-4FC5-84E6-F2936C1E6DA7}" srcOrd="4" destOrd="0" presId="urn:microsoft.com/office/officeart/2008/layout/LinedList"/>
    <dgm:cxn modelId="{3B3A9E7A-0F94-4D1F-8EC2-DB19A5AC1D1D}" type="presParOf" srcId="{D841499E-56C2-46C8-B8FF-C80D89163670}" destId="{702B9924-891E-4330-B141-C4F90D658FFA}" srcOrd="5" destOrd="0" presId="urn:microsoft.com/office/officeart/2008/layout/LinedList"/>
    <dgm:cxn modelId="{AC5D7122-76E3-4C8A-81F8-13B4B5FBF042}" type="presParOf" srcId="{702B9924-891E-4330-B141-C4F90D658FFA}" destId="{66829159-6146-477E-86AD-BF4C1CA95FAC}" srcOrd="0" destOrd="0" presId="urn:microsoft.com/office/officeart/2008/layout/LinedList"/>
    <dgm:cxn modelId="{F3784618-5819-40CD-AAFD-56992ABF5C49}" type="presParOf" srcId="{702B9924-891E-4330-B141-C4F90D658FFA}" destId="{30100F5E-024D-4921-8437-E3B50F6C61C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4E2D9-6B2E-4BC9-9865-576726589126}">
      <dsp:nvSpPr>
        <dsp:cNvPr id="0" name=""/>
        <dsp:cNvSpPr/>
      </dsp:nvSpPr>
      <dsp:spPr>
        <a:xfrm>
          <a:off x="0" y="2038"/>
          <a:ext cx="6015571" cy="0"/>
        </a:xfrm>
        <a:prstGeom prst="line">
          <a:avLst/>
        </a:prstGeom>
        <a:solidFill>
          <a:schemeClr val="dk2">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5228F06-ABBA-4C36-837E-985852A549F9}">
      <dsp:nvSpPr>
        <dsp:cNvPr id="0" name=""/>
        <dsp:cNvSpPr/>
      </dsp:nvSpPr>
      <dsp:spPr>
        <a:xfrm>
          <a:off x="0" y="2038"/>
          <a:ext cx="6015571" cy="139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How do we determine which players are the most efficient?</a:t>
          </a:r>
          <a:endParaRPr lang="en-US" sz="3200" kern="1200"/>
        </a:p>
      </dsp:txBody>
      <dsp:txXfrm>
        <a:off x="0" y="2038"/>
        <a:ext cx="6015571" cy="1390107"/>
      </dsp:txXfrm>
    </dsp:sp>
    <dsp:sp modelId="{D58FC439-E4C0-4668-95C3-864DFC34DC73}">
      <dsp:nvSpPr>
        <dsp:cNvPr id="0" name=""/>
        <dsp:cNvSpPr/>
      </dsp:nvSpPr>
      <dsp:spPr>
        <a:xfrm>
          <a:off x="0" y="1392145"/>
          <a:ext cx="6015571" cy="0"/>
        </a:xfrm>
        <a:prstGeom prst="line">
          <a:avLst/>
        </a:prstGeom>
        <a:solidFill>
          <a:schemeClr val="dk2">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2F6E49A-8C2B-4195-BE3E-25E8486CE352}">
      <dsp:nvSpPr>
        <dsp:cNvPr id="0" name=""/>
        <dsp:cNvSpPr/>
      </dsp:nvSpPr>
      <dsp:spPr>
        <a:xfrm>
          <a:off x="0" y="1392145"/>
          <a:ext cx="6015571" cy="139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What areas on the court are the high probability zones?</a:t>
          </a:r>
          <a:endParaRPr lang="en-US" sz="3200" kern="1200"/>
        </a:p>
      </dsp:txBody>
      <dsp:txXfrm>
        <a:off x="0" y="1392145"/>
        <a:ext cx="6015571" cy="1390107"/>
      </dsp:txXfrm>
    </dsp:sp>
    <dsp:sp modelId="{B91C509D-09FC-4FC5-84E6-F2936C1E6DA7}">
      <dsp:nvSpPr>
        <dsp:cNvPr id="0" name=""/>
        <dsp:cNvSpPr/>
      </dsp:nvSpPr>
      <dsp:spPr>
        <a:xfrm>
          <a:off x="0" y="2782252"/>
          <a:ext cx="6015571" cy="0"/>
        </a:xfrm>
        <a:prstGeom prst="line">
          <a:avLst/>
        </a:prstGeom>
        <a:solidFill>
          <a:schemeClr val="dk2">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6829159-6146-477E-86AD-BF4C1CA95FAC}">
      <dsp:nvSpPr>
        <dsp:cNvPr id="0" name=""/>
        <dsp:cNvSpPr/>
      </dsp:nvSpPr>
      <dsp:spPr>
        <a:xfrm>
          <a:off x="0" y="2782252"/>
          <a:ext cx="6015571" cy="139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Which players perform well under pressure?</a:t>
          </a:r>
          <a:endParaRPr lang="en-US" sz="3200" kern="1200"/>
        </a:p>
      </dsp:txBody>
      <dsp:txXfrm>
        <a:off x="0" y="2782252"/>
        <a:ext cx="6015571" cy="139010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D3756F2-648E-4721-94AA-718753B00ADA}" type="datetimeFigureOut">
              <a:rPr lang="en-US" smtClean="0"/>
              <a:t>10/29/2024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219BA4E-E8F9-4F95-AF60-5DBA8B190994}"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73849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6F2-648E-4721-94AA-718753B00ADA}"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9BA4E-E8F9-4F95-AF60-5DBA8B190994}" type="slidenum">
              <a:rPr lang="en-US" smtClean="0"/>
              <a:t>‹#›</a:t>
            </a:fld>
            <a:endParaRPr lang="en-US"/>
          </a:p>
        </p:txBody>
      </p:sp>
    </p:spTree>
    <p:extLst>
      <p:ext uri="{BB962C8B-B14F-4D97-AF65-F5344CB8AC3E}">
        <p14:creationId xmlns:p14="http://schemas.microsoft.com/office/powerpoint/2010/main" val="759997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6F2-648E-4721-94AA-718753B00ADA}"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9BA4E-E8F9-4F95-AF60-5DBA8B190994}" type="slidenum">
              <a:rPr lang="en-US" smtClean="0"/>
              <a:t>‹#›</a:t>
            </a:fld>
            <a:endParaRPr lang="en-US"/>
          </a:p>
        </p:txBody>
      </p:sp>
    </p:spTree>
    <p:extLst>
      <p:ext uri="{BB962C8B-B14F-4D97-AF65-F5344CB8AC3E}">
        <p14:creationId xmlns:p14="http://schemas.microsoft.com/office/powerpoint/2010/main" val="1318517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6F2-648E-4721-94AA-718753B00ADA}"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9BA4E-E8F9-4F95-AF60-5DBA8B190994}" type="slidenum">
              <a:rPr lang="en-US" smtClean="0"/>
              <a:t>‹#›</a:t>
            </a:fld>
            <a:endParaRPr lang="en-US"/>
          </a:p>
        </p:txBody>
      </p:sp>
    </p:spTree>
    <p:extLst>
      <p:ext uri="{BB962C8B-B14F-4D97-AF65-F5344CB8AC3E}">
        <p14:creationId xmlns:p14="http://schemas.microsoft.com/office/powerpoint/2010/main" val="125110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3756F2-648E-4721-94AA-718753B00ADA}"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9BA4E-E8F9-4F95-AF60-5DBA8B190994}"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075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3756F2-648E-4721-94AA-718753B00ADA}"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9BA4E-E8F9-4F95-AF60-5DBA8B190994}" type="slidenum">
              <a:rPr lang="en-US" smtClean="0"/>
              <a:t>‹#›</a:t>
            </a:fld>
            <a:endParaRPr lang="en-US"/>
          </a:p>
        </p:txBody>
      </p:sp>
    </p:spTree>
    <p:extLst>
      <p:ext uri="{BB962C8B-B14F-4D97-AF65-F5344CB8AC3E}">
        <p14:creationId xmlns:p14="http://schemas.microsoft.com/office/powerpoint/2010/main" val="3498956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3756F2-648E-4721-94AA-718753B00ADA}"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19BA4E-E8F9-4F95-AF60-5DBA8B190994}" type="slidenum">
              <a:rPr lang="en-US" smtClean="0"/>
              <a:t>‹#›</a:t>
            </a:fld>
            <a:endParaRPr lang="en-US"/>
          </a:p>
        </p:txBody>
      </p:sp>
    </p:spTree>
    <p:extLst>
      <p:ext uri="{BB962C8B-B14F-4D97-AF65-F5344CB8AC3E}">
        <p14:creationId xmlns:p14="http://schemas.microsoft.com/office/powerpoint/2010/main" val="107521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3756F2-648E-4721-94AA-718753B00ADA}"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19BA4E-E8F9-4F95-AF60-5DBA8B190994}" type="slidenum">
              <a:rPr lang="en-US" smtClean="0"/>
              <a:t>‹#›</a:t>
            </a:fld>
            <a:endParaRPr lang="en-US"/>
          </a:p>
        </p:txBody>
      </p:sp>
    </p:spTree>
    <p:extLst>
      <p:ext uri="{BB962C8B-B14F-4D97-AF65-F5344CB8AC3E}">
        <p14:creationId xmlns:p14="http://schemas.microsoft.com/office/powerpoint/2010/main" val="4068273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756F2-648E-4721-94AA-718753B00ADA}"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19BA4E-E8F9-4F95-AF60-5DBA8B190994}" type="slidenum">
              <a:rPr lang="en-US" smtClean="0"/>
              <a:t>‹#›</a:t>
            </a:fld>
            <a:endParaRPr lang="en-US"/>
          </a:p>
        </p:txBody>
      </p:sp>
    </p:spTree>
    <p:extLst>
      <p:ext uri="{BB962C8B-B14F-4D97-AF65-F5344CB8AC3E}">
        <p14:creationId xmlns:p14="http://schemas.microsoft.com/office/powerpoint/2010/main" val="1410661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3756F2-648E-4721-94AA-718753B00ADA}"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9BA4E-E8F9-4F95-AF60-5DBA8B190994}" type="slidenum">
              <a:rPr lang="en-US" smtClean="0"/>
              <a:t>‹#›</a:t>
            </a:fld>
            <a:endParaRPr lang="en-US"/>
          </a:p>
        </p:txBody>
      </p:sp>
    </p:spTree>
    <p:extLst>
      <p:ext uri="{BB962C8B-B14F-4D97-AF65-F5344CB8AC3E}">
        <p14:creationId xmlns:p14="http://schemas.microsoft.com/office/powerpoint/2010/main" val="427208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3756F2-648E-4721-94AA-718753B00ADA}"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9BA4E-E8F9-4F95-AF60-5DBA8B190994}" type="slidenum">
              <a:rPr lang="en-US" smtClean="0"/>
              <a:t>‹#›</a:t>
            </a:fld>
            <a:endParaRPr lang="en-US"/>
          </a:p>
        </p:txBody>
      </p:sp>
    </p:spTree>
    <p:extLst>
      <p:ext uri="{BB962C8B-B14F-4D97-AF65-F5344CB8AC3E}">
        <p14:creationId xmlns:p14="http://schemas.microsoft.com/office/powerpoint/2010/main" val="2204219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D3756F2-648E-4721-94AA-718753B00ADA}" type="datetimeFigureOut">
              <a:rPr lang="en-US" smtClean="0"/>
              <a:t>10/29/2024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5219BA4E-E8F9-4F95-AF60-5DBA8B190994}" type="slidenum">
              <a:rPr lang="en-US" smtClean="0"/>
              <a:t>‹#›</a:t>
            </a:fld>
            <a:endParaRPr lang="en-US"/>
          </a:p>
        </p:txBody>
      </p:sp>
    </p:spTree>
    <p:extLst>
      <p:ext uri="{BB962C8B-B14F-4D97-AF65-F5344CB8AC3E}">
        <p14:creationId xmlns:p14="http://schemas.microsoft.com/office/powerpoint/2010/main" val="4069815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0041-4001-AAFF-986D-8AA1C984BFA8}"/>
              </a:ext>
            </a:extLst>
          </p:cNvPr>
          <p:cNvSpPr>
            <a:spLocks noGrp="1"/>
          </p:cNvSpPr>
          <p:nvPr>
            <p:ph type="ctrTitle"/>
          </p:nvPr>
        </p:nvSpPr>
        <p:spPr>
          <a:xfrm>
            <a:off x="7380407" y="743447"/>
            <a:ext cx="3973385" cy="3692028"/>
          </a:xfrm>
          <a:noFill/>
        </p:spPr>
        <p:txBody>
          <a:bodyPr>
            <a:normAutofit/>
          </a:bodyPr>
          <a:lstStyle/>
          <a:p>
            <a:pPr algn="l"/>
            <a:r>
              <a:rPr lang="en-US" sz="5200"/>
              <a:t>How Can NBA Teams Improve Offensive Strategy</a:t>
            </a:r>
          </a:p>
        </p:txBody>
      </p:sp>
      <p:sp>
        <p:nvSpPr>
          <p:cNvPr id="3" name="Subtitle 2">
            <a:extLst>
              <a:ext uri="{FF2B5EF4-FFF2-40B4-BE49-F238E27FC236}">
                <a16:creationId xmlns:a16="http://schemas.microsoft.com/office/drawing/2014/main" id="{4186051A-0AEB-740B-D90B-E1B0F83CC8C7}"/>
              </a:ext>
            </a:extLst>
          </p:cNvPr>
          <p:cNvSpPr>
            <a:spLocks noGrp="1"/>
          </p:cNvSpPr>
          <p:nvPr>
            <p:ph type="subTitle" idx="1"/>
          </p:nvPr>
        </p:nvSpPr>
        <p:spPr>
          <a:xfrm>
            <a:off x="7380408" y="4629234"/>
            <a:ext cx="3973386" cy="1485319"/>
          </a:xfrm>
          <a:noFill/>
        </p:spPr>
        <p:txBody>
          <a:bodyPr>
            <a:normAutofit/>
          </a:bodyPr>
          <a:lstStyle/>
          <a:p>
            <a:pPr algn="l"/>
            <a:r>
              <a:rPr lang="en-US">
                <a:solidFill>
                  <a:schemeClr val="tx1"/>
                </a:solidFill>
              </a:rPr>
              <a:t>By: Shanysse Alexander &amp; Madison Norton</a:t>
            </a:r>
          </a:p>
        </p:txBody>
      </p:sp>
      <p:pic>
        <p:nvPicPr>
          <p:cNvPr id="4" name="Picture 3">
            <a:extLst>
              <a:ext uri="{FF2B5EF4-FFF2-40B4-BE49-F238E27FC236}">
                <a16:creationId xmlns:a16="http://schemas.microsoft.com/office/drawing/2014/main" id="{8BE4CA6A-5BDC-FDC4-E63A-60FA94E30734}"/>
              </a:ext>
            </a:extLst>
          </p:cNvPr>
          <p:cNvPicPr>
            <a:picLocks noChangeAspect="1"/>
          </p:cNvPicPr>
          <p:nvPr/>
        </p:nvPicPr>
        <p:blipFill>
          <a:blip r:embed="rId2"/>
          <a:srcRect l="21185" r="21458"/>
          <a:stretch/>
        </p:blipFill>
        <p:spPr>
          <a:xfrm>
            <a:off x="20" y="10"/>
            <a:ext cx="6992881" cy="6857990"/>
          </a:xfrm>
          <a:prstGeom prst="rect">
            <a:avLst/>
          </a:prstGeom>
        </p:spPr>
      </p:pic>
    </p:spTree>
    <p:extLst>
      <p:ext uri="{BB962C8B-B14F-4D97-AF65-F5344CB8AC3E}">
        <p14:creationId xmlns:p14="http://schemas.microsoft.com/office/powerpoint/2010/main" val="3853707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B48D-6B10-A75E-480B-47AA1C548EE0}"/>
              </a:ext>
            </a:extLst>
          </p:cNvPr>
          <p:cNvSpPr>
            <a:spLocks noGrp="1"/>
          </p:cNvSpPr>
          <p:nvPr>
            <p:ph type="title"/>
          </p:nvPr>
        </p:nvSpPr>
        <p:spPr>
          <a:xfrm>
            <a:off x="1261872" y="365760"/>
            <a:ext cx="9692640" cy="1325562"/>
          </a:xfrm>
        </p:spPr>
        <p:txBody>
          <a:bodyPr>
            <a:normAutofit/>
          </a:bodyPr>
          <a:lstStyle/>
          <a:p>
            <a:r>
              <a:rPr lang="en-US"/>
              <a:t>Product of our Data</a:t>
            </a:r>
          </a:p>
        </p:txBody>
      </p:sp>
      <p:sp>
        <p:nvSpPr>
          <p:cNvPr id="3" name="Content Placeholder 2">
            <a:extLst>
              <a:ext uri="{FF2B5EF4-FFF2-40B4-BE49-F238E27FC236}">
                <a16:creationId xmlns:a16="http://schemas.microsoft.com/office/drawing/2014/main" id="{D7415AF6-5892-038A-94C3-9A37FFA2679C}"/>
              </a:ext>
            </a:extLst>
          </p:cNvPr>
          <p:cNvSpPr>
            <a:spLocks noGrp="1"/>
          </p:cNvSpPr>
          <p:nvPr>
            <p:ph idx="1"/>
          </p:nvPr>
        </p:nvSpPr>
        <p:spPr>
          <a:xfrm>
            <a:off x="1261872" y="1933575"/>
            <a:ext cx="4401509" cy="4246562"/>
          </a:xfrm>
        </p:spPr>
        <p:txBody>
          <a:bodyPr vert="horz" lIns="91440" tIns="45720" rIns="91440" bIns="45720" rtlCol="0" anchor="t">
            <a:normAutofit/>
          </a:bodyPr>
          <a:lstStyle/>
          <a:p>
            <a:pPr marL="0" indent="0">
              <a:buNone/>
            </a:pPr>
            <a:r>
              <a:rPr lang="en-US"/>
              <a:t>Shot Analyzer</a:t>
            </a:r>
          </a:p>
          <a:p>
            <a:pPr marL="0" indent="0">
              <a:buNone/>
            </a:pPr>
            <a:endParaRPr lang="en-US"/>
          </a:p>
          <a:p>
            <a:pPr marL="891540" lvl="1" indent="-285750">
              <a:lnSpc>
                <a:spcPct val="150000"/>
              </a:lnSpc>
            </a:pPr>
            <a:r>
              <a:rPr lang="en-US" spc="10"/>
              <a:t> Shot Analyzer will ingest Basketball Reference Website data from many NBA Seasons The Shot Analyzer application will create a player profile for NBA players and match their shot records with All-Timers and Hall of Famers. </a:t>
            </a:r>
          </a:p>
          <a:p>
            <a:pPr marL="788670" lvl="1">
              <a:buFont typeface="Courier New"/>
              <a:buChar char="o"/>
            </a:pPr>
            <a:endParaRPr lang="en-US" spc="10"/>
          </a:p>
          <a:p>
            <a:pPr marL="274320" lvl="1" indent="0">
              <a:buNone/>
            </a:pPr>
            <a:endParaRPr lang="en-US" spc="10"/>
          </a:p>
        </p:txBody>
      </p:sp>
      <p:pic>
        <p:nvPicPr>
          <p:cNvPr id="7" name="Graphic 6" descr="Basketball">
            <a:extLst>
              <a:ext uri="{FF2B5EF4-FFF2-40B4-BE49-F238E27FC236}">
                <a16:creationId xmlns:a16="http://schemas.microsoft.com/office/drawing/2014/main" id="{2E2A5C1E-BEEE-3244-DFF1-C13A34BBC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9706" y="1933575"/>
            <a:ext cx="3639872" cy="3639872"/>
          </a:xfrm>
          <a:prstGeom prst="rect">
            <a:avLst/>
          </a:prstGeom>
        </p:spPr>
      </p:pic>
    </p:spTree>
    <p:extLst>
      <p:ext uri="{BB962C8B-B14F-4D97-AF65-F5344CB8AC3E}">
        <p14:creationId xmlns:p14="http://schemas.microsoft.com/office/powerpoint/2010/main" val="1345693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3A06-2410-63CF-B795-21FB0759E619}"/>
              </a:ext>
            </a:extLst>
          </p:cNvPr>
          <p:cNvSpPr>
            <a:spLocks noGrp="1"/>
          </p:cNvSpPr>
          <p:nvPr>
            <p:ph type="title"/>
          </p:nvPr>
        </p:nvSpPr>
        <p:spPr>
          <a:xfrm>
            <a:off x="6420464" y="539087"/>
            <a:ext cx="4534047" cy="1584895"/>
          </a:xfrm>
        </p:spPr>
        <p:txBody>
          <a:bodyPr>
            <a:normAutofit/>
          </a:bodyPr>
          <a:lstStyle/>
          <a:p>
            <a:r>
              <a:rPr lang="en-US"/>
              <a:t>Future Outlook</a:t>
            </a:r>
          </a:p>
        </p:txBody>
      </p:sp>
      <p:pic>
        <p:nvPicPr>
          <p:cNvPr id="5" name="Picture 4">
            <a:extLst>
              <a:ext uri="{FF2B5EF4-FFF2-40B4-BE49-F238E27FC236}">
                <a16:creationId xmlns:a16="http://schemas.microsoft.com/office/drawing/2014/main" id="{E4E30FA8-3647-5790-BDF6-FA0790FE9F07}"/>
              </a:ext>
            </a:extLst>
          </p:cNvPr>
          <p:cNvPicPr>
            <a:picLocks noChangeAspect="1"/>
          </p:cNvPicPr>
          <p:nvPr/>
        </p:nvPicPr>
        <p:blipFill>
          <a:blip r:embed="rId2"/>
          <a:srcRect l="23202" r="29933" b="6250"/>
          <a:stretch/>
        </p:blipFill>
        <p:spPr>
          <a:xfrm>
            <a:off x="20" y="10"/>
            <a:ext cx="6094799" cy="6857990"/>
          </a:xfrm>
          <a:prstGeom prst="rect">
            <a:avLst/>
          </a:prstGeom>
        </p:spPr>
      </p:pic>
      <p:sp>
        <p:nvSpPr>
          <p:cNvPr id="3" name="Content Placeholder 2">
            <a:extLst>
              <a:ext uri="{FF2B5EF4-FFF2-40B4-BE49-F238E27FC236}">
                <a16:creationId xmlns:a16="http://schemas.microsoft.com/office/drawing/2014/main" id="{3E4FA876-CE13-60C2-9250-207E0BC9CBC6}"/>
              </a:ext>
            </a:extLst>
          </p:cNvPr>
          <p:cNvSpPr>
            <a:spLocks noGrp="1"/>
          </p:cNvSpPr>
          <p:nvPr>
            <p:ph idx="1"/>
          </p:nvPr>
        </p:nvSpPr>
        <p:spPr>
          <a:xfrm>
            <a:off x="6420463" y="2438399"/>
            <a:ext cx="4572002" cy="3880514"/>
          </a:xfrm>
        </p:spPr>
        <p:txBody>
          <a:bodyPr vert="horz" lIns="91440" tIns="45720" rIns="91440" bIns="45720" rtlCol="0" anchor="t">
            <a:normAutofit fontScale="92500" lnSpcReduction="20000"/>
          </a:bodyPr>
          <a:lstStyle/>
          <a:p>
            <a:pPr marL="514350" indent="-514350"/>
            <a:endParaRPr lang="en-US"/>
          </a:p>
          <a:p>
            <a:pPr marL="514350" indent="-514350">
              <a:lnSpc>
                <a:spcPct val="100000"/>
              </a:lnSpc>
            </a:pPr>
            <a:r>
              <a:rPr lang="en-US"/>
              <a:t>In the early stages of the project, we could not find good datasets to answer our earlier project ideas.</a:t>
            </a:r>
          </a:p>
          <a:p>
            <a:pPr marL="514350" indent="-514350">
              <a:lnSpc>
                <a:spcPct val="100000"/>
              </a:lnSpc>
            </a:pPr>
            <a:r>
              <a:rPr lang="en-US"/>
              <a:t> Some datasets were found but could not be properly ingested and wrangled. Some good datasets were found but were not large enough to answer the project questions.</a:t>
            </a:r>
          </a:p>
          <a:p>
            <a:pPr marL="514350" indent="-514350">
              <a:lnSpc>
                <a:spcPct val="100000"/>
              </a:lnSpc>
            </a:pPr>
            <a:r>
              <a:rPr lang="en-US"/>
              <a:t> If we had more time within this project, we would incorporate Machine Learning to see if there is a "perfect spot" to shoot from on the floor.</a:t>
            </a:r>
          </a:p>
          <a:p>
            <a:pPr marL="514350" indent="-514350"/>
            <a:endParaRPr lang="en-US"/>
          </a:p>
          <a:p>
            <a:pPr marL="514350" indent="-514350"/>
            <a:endParaRPr lang="en-US"/>
          </a:p>
        </p:txBody>
      </p:sp>
    </p:spTree>
    <p:extLst>
      <p:ext uri="{BB962C8B-B14F-4D97-AF65-F5344CB8AC3E}">
        <p14:creationId xmlns:p14="http://schemas.microsoft.com/office/powerpoint/2010/main" val="2094321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5154-2E0E-F33D-3994-767530B68206}"/>
              </a:ext>
            </a:extLst>
          </p:cNvPr>
          <p:cNvSpPr>
            <a:spLocks noGrp="1"/>
          </p:cNvSpPr>
          <p:nvPr>
            <p:ph type="title"/>
          </p:nvPr>
        </p:nvSpPr>
        <p:spPr>
          <a:xfrm>
            <a:off x="718874" y="677863"/>
            <a:ext cx="4534047" cy="1325562"/>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D24F5D0A-F550-CC71-6DA4-41036EE5F62C}"/>
              </a:ext>
            </a:extLst>
          </p:cNvPr>
          <p:cNvSpPr>
            <a:spLocks noGrp="1"/>
          </p:cNvSpPr>
          <p:nvPr>
            <p:ph idx="1"/>
          </p:nvPr>
        </p:nvSpPr>
        <p:spPr>
          <a:xfrm>
            <a:off x="718874" y="2325158"/>
            <a:ext cx="4534048" cy="3854979"/>
          </a:xfrm>
        </p:spPr>
        <p:txBody>
          <a:bodyPr>
            <a:normAutofit/>
          </a:bodyPr>
          <a:lstStyle/>
          <a:p>
            <a:r>
              <a:rPr lang="en-US"/>
              <a:t>Overall NBA teams should have their most efficient players on the floor to have a better chance at winning.</a:t>
            </a:r>
          </a:p>
          <a:p>
            <a:r>
              <a:rPr lang="en-US"/>
              <a:t>Teams should design their offenses in a way that creates opportunities for high percentage shots.</a:t>
            </a:r>
          </a:p>
          <a:p>
            <a:r>
              <a:rPr lang="en-US"/>
              <a:t>Lastly in close games in the 4</a:t>
            </a:r>
            <a:r>
              <a:rPr lang="en-US" baseline="30000"/>
              <a:t>th</a:t>
            </a:r>
            <a:r>
              <a:rPr lang="en-US"/>
              <a:t> quarter teams should create shots for their most clutch player.</a:t>
            </a:r>
          </a:p>
        </p:txBody>
      </p:sp>
      <p:pic>
        <p:nvPicPr>
          <p:cNvPr id="4" name="Picture 3">
            <a:extLst>
              <a:ext uri="{FF2B5EF4-FFF2-40B4-BE49-F238E27FC236}">
                <a16:creationId xmlns:a16="http://schemas.microsoft.com/office/drawing/2014/main" id="{566E1D84-7069-1839-19C7-C5B0A500CFB1}"/>
              </a:ext>
            </a:extLst>
          </p:cNvPr>
          <p:cNvPicPr>
            <a:picLocks noChangeAspect="1"/>
          </p:cNvPicPr>
          <p:nvPr/>
        </p:nvPicPr>
        <p:blipFill>
          <a:blip r:embed="rId2"/>
          <a:stretch>
            <a:fillRect/>
          </a:stretch>
        </p:blipFill>
        <p:spPr>
          <a:xfrm>
            <a:off x="5996464" y="661484"/>
            <a:ext cx="4483375" cy="5535031"/>
          </a:xfrm>
          <a:prstGeom prst="rect">
            <a:avLst/>
          </a:prstGeom>
        </p:spPr>
      </p:pic>
    </p:spTree>
    <p:extLst>
      <p:ext uri="{BB962C8B-B14F-4D97-AF65-F5344CB8AC3E}">
        <p14:creationId xmlns:p14="http://schemas.microsoft.com/office/powerpoint/2010/main" val="185983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7E3E163-D8AB-97D6-46E1-5FD6BDAF7F84}"/>
              </a:ext>
            </a:extLst>
          </p:cNvPr>
          <p:cNvSpPr>
            <a:spLocks noGrp="1"/>
          </p:cNvSpPr>
          <p:nvPr>
            <p:ph type="title"/>
          </p:nvPr>
        </p:nvSpPr>
        <p:spPr>
          <a:xfrm>
            <a:off x="8318090" y="758952"/>
            <a:ext cx="2802194" cy="4041648"/>
          </a:xfrm>
        </p:spPr>
        <p:txBody>
          <a:bodyPr vert="horz" lIns="91440" tIns="45720" rIns="91440" bIns="45720" rtlCol="0" anchor="b">
            <a:normAutofit/>
          </a:bodyPr>
          <a:lstStyle/>
          <a:p>
            <a:r>
              <a:rPr lang="en-US" sz="4400">
                <a:solidFill>
                  <a:srgbClr val="FFFFFF"/>
                </a:solidFill>
              </a:rPr>
              <a:t>Thank You!</a:t>
            </a:r>
          </a:p>
        </p:txBody>
      </p:sp>
      <p:sp useBgFill="1">
        <p:nvSpPr>
          <p:cNvPr id="24" name="Rectangle 23">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Handshake">
            <a:extLst>
              <a:ext uri="{FF2B5EF4-FFF2-40B4-BE49-F238E27FC236}">
                <a16:creationId xmlns:a16="http://schemas.microsoft.com/office/drawing/2014/main" id="{F94F596C-C46D-CD72-FC98-4600C27CF1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662" y="484632"/>
            <a:ext cx="5882248" cy="5882248"/>
          </a:xfrm>
          <a:prstGeom prst="rect">
            <a:avLst/>
          </a:prstGeom>
        </p:spPr>
      </p:pic>
      <p:sp>
        <p:nvSpPr>
          <p:cNvPr id="26" name="Rectangle 25">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574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logos of different teams&#10;&#10;Description automatically generated">
            <a:extLst>
              <a:ext uri="{FF2B5EF4-FFF2-40B4-BE49-F238E27FC236}">
                <a16:creationId xmlns:a16="http://schemas.microsoft.com/office/drawing/2014/main" id="{4A1BC225-4E55-EF3C-B705-20F3FA127446}"/>
              </a:ext>
            </a:extLst>
          </p:cNvPr>
          <p:cNvPicPr>
            <a:picLocks noChangeAspect="1"/>
          </p:cNvPicPr>
          <p:nvPr/>
        </p:nvPicPr>
        <p:blipFill>
          <a:blip r:embed="rId2">
            <a:duotone>
              <a:prstClr val="black"/>
              <a:schemeClr val="tx2">
                <a:tint val="45000"/>
                <a:satMod val="400000"/>
              </a:schemeClr>
            </a:duotone>
          </a:blip>
          <a:srcRect l="4284" r="13383"/>
          <a:stretch/>
        </p:blipFill>
        <p:spPr>
          <a:xfrm>
            <a:off x="20" y="10"/>
            <a:ext cx="1129282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23DC5CC6-33B1-48AD-3B0C-4D97620D672F}"/>
              </a:ext>
            </a:extLst>
          </p:cNvPr>
          <p:cNvSpPr>
            <a:spLocks noGrp="1"/>
          </p:cNvSpPr>
          <p:nvPr>
            <p:ph type="title"/>
          </p:nvPr>
        </p:nvSpPr>
        <p:spPr>
          <a:xfrm>
            <a:off x="4050889" y="365757"/>
            <a:ext cx="6784259" cy="1872825"/>
          </a:xfrm>
        </p:spPr>
        <p:txBody>
          <a:bodyPr>
            <a:normAutofit/>
          </a:bodyPr>
          <a:lstStyle/>
          <a:p>
            <a:r>
              <a:rPr lang="en-US">
                <a:solidFill>
                  <a:schemeClr val="bg1"/>
                </a:solidFill>
              </a:rPr>
              <a:t>Introduction</a:t>
            </a:r>
          </a:p>
        </p:txBody>
      </p:sp>
      <p:sp>
        <p:nvSpPr>
          <p:cNvPr id="3" name="Content Placeholder 2">
            <a:extLst>
              <a:ext uri="{FF2B5EF4-FFF2-40B4-BE49-F238E27FC236}">
                <a16:creationId xmlns:a16="http://schemas.microsoft.com/office/drawing/2014/main" id="{02AD7FD5-D686-6876-E312-CFB5CABF61B8}"/>
              </a:ext>
            </a:extLst>
          </p:cNvPr>
          <p:cNvSpPr>
            <a:spLocks noGrp="1"/>
          </p:cNvSpPr>
          <p:nvPr>
            <p:ph idx="1"/>
          </p:nvPr>
        </p:nvSpPr>
        <p:spPr>
          <a:xfrm>
            <a:off x="4050889" y="2560316"/>
            <a:ext cx="6784259" cy="3638871"/>
          </a:xfrm>
        </p:spPr>
        <p:txBody>
          <a:bodyPr>
            <a:normAutofit/>
          </a:bodyPr>
          <a:lstStyle/>
          <a:p>
            <a:r>
              <a:rPr lang="en-US">
                <a:solidFill>
                  <a:schemeClr val="bg1"/>
                </a:solidFill>
              </a:rPr>
              <a:t>Despite the large amount of data available, many NBA teams struggle to optimize their offensive strategies effectively. This project aims to analyze the shooting performance of players across different shot zones and game situations to identify key factors that contribute to successful scoring. From this data we hope to provide solid recommendations for teams to enhance their overall offensive efficiency.</a:t>
            </a:r>
          </a:p>
        </p:txBody>
      </p:sp>
    </p:spTree>
    <p:extLst>
      <p:ext uri="{BB962C8B-B14F-4D97-AF65-F5344CB8AC3E}">
        <p14:creationId xmlns:p14="http://schemas.microsoft.com/office/powerpoint/2010/main" val="88175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6188-6186-B873-73EF-7791733284B7}"/>
              </a:ext>
            </a:extLst>
          </p:cNvPr>
          <p:cNvSpPr>
            <a:spLocks noGrp="1"/>
          </p:cNvSpPr>
          <p:nvPr>
            <p:ph type="title"/>
          </p:nvPr>
        </p:nvSpPr>
        <p:spPr>
          <a:xfrm>
            <a:off x="4965290" y="365760"/>
            <a:ext cx="5997678" cy="1325562"/>
          </a:xfrm>
        </p:spPr>
        <p:txBody>
          <a:bodyPr>
            <a:normAutofit/>
          </a:bodyPr>
          <a:lstStyle/>
          <a:p>
            <a:r>
              <a:rPr lang="en-US"/>
              <a:t>Questions</a:t>
            </a:r>
          </a:p>
        </p:txBody>
      </p:sp>
      <p:pic>
        <p:nvPicPr>
          <p:cNvPr id="4" name="Picture 3">
            <a:extLst>
              <a:ext uri="{FF2B5EF4-FFF2-40B4-BE49-F238E27FC236}">
                <a16:creationId xmlns:a16="http://schemas.microsoft.com/office/drawing/2014/main" id="{810633C3-68C0-9B5F-0AD3-8851FDD953CC}"/>
              </a:ext>
            </a:extLst>
          </p:cNvPr>
          <p:cNvPicPr>
            <a:picLocks noChangeAspect="1"/>
          </p:cNvPicPr>
          <p:nvPr/>
        </p:nvPicPr>
        <p:blipFill>
          <a:blip r:embed="rId2"/>
          <a:srcRect l="12114" r="6382"/>
          <a:stretch/>
        </p:blipFill>
        <p:spPr>
          <a:xfrm>
            <a:off x="20" y="10"/>
            <a:ext cx="4653291" cy="6857990"/>
          </a:xfrm>
          <a:prstGeom prst="rect">
            <a:avLst/>
          </a:prstGeom>
        </p:spPr>
      </p:pic>
      <p:graphicFrame>
        <p:nvGraphicFramePr>
          <p:cNvPr id="6" name="Content Placeholder 2">
            <a:extLst>
              <a:ext uri="{FF2B5EF4-FFF2-40B4-BE49-F238E27FC236}">
                <a16:creationId xmlns:a16="http://schemas.microsoft.com/office/drawing/2014/main" id="{EA87BDA0-7880-EBE0-4B66-86D841172A9D}"/>
              </a:ext>
            </a:extLst>
          </p:cNvPr>
          <p:cNvGraphicFramePr>
            <a:graphicFrameLocks noGrp="1"/>
          </p:cNvGraphicFramePr>
          <p:nvPr>
            <p:ph idx="1"/>
            <p:extLst>
              <p:ext uri="{D42A27DB-BD31-4B8C-83A1-F6EECF244321}">
                <p14:modId xmlns:p14="http://schemas.microsoft.com/office/powerpoint/2010/main" val="589465761"/>
              </p:ext>
            </p:extLst>
          </p:nvPr>
        </p:nvGraphicFramePr>
        <p:xfrm>
          <a:off x="4965290" y="2005739"/>
          <a:ext cx="6015571" cy="4174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452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B998-FADA-E58B-1C58-924C8B592CC5}"/>
              </a:ext>
            </a:extLst>
          </p:cNvPr>
          <p:cNvSpPr>
            <a:spLocks noGrp="1"/>
          </p:cNvSpPr>
          <p:nvPr>
            <p:ph type="title"/>
          </p:nvPr>
        </p:nvSpPr>
        <p:spPr>
          <a:xfrm>
            <a:off x="718874" y="677863"/>
            <a:ext cx="4534047" cy="1325562"/>
          </a:xfrm>
        </p:spPr>
        <p:txBody>
          <a:bodyPr>
            <a:normAutofit/>
          </a:bodyPr>
          <a:lstStyle/>
          <a:p>
            <a:r>
              <a:rPr lang="en-US"/>
              <a:t>Data Source</a:t>
            </a:r>
          </a:p>
        </p:txBody>
      </p:sp>
      <p:sp>
        <p:nvSpPr>
          <p:cNvPr id="3" name="Content Placeholder 2">
            <a:extLst>
              <a:ext uri="{FF2B5EF4-FFF2-40B4-BE49-F238E27FC236}">
                <a16:creationId xmlns:a16="http://schemas.microsoft.com/office/drawing/2014/main" id="{F0E0E398-6A4A-356B-47DE-77F435472117}"/>
              </a:ext>
            </a:extLst>
          </p:cNvPr>
          <p:cNvSpPr>
            <a:spLocks noGrp="1"/>
          </p:cNvSpPr>
          <p:nvPr>
            <p:ph idx="1"/>
          </p:nvPr>
        </p:nvSpPr>
        <p:spPr>
          <a:xfrm>
            <a:off x="718874" y="2325158"/>
            <a:ext cx="4534048" cy="3854979"/>
          </a:xfrm>
        </p:spPr>
        <p:txBody>
          <a:bodyPr vert="horz" lIns="91440" tIns="45720" rIns="91440" bIns="45720" rtlCol="0" anchor="t">
            <a:normAutofit/>
          </a:bodyPr>
          <a:lstStyle/>
          <a:p>
            <a:r>
              <a:rPr lang="en-US"/>
              <a:t>This dataset is from the 2022-2023 NBA Season shot statistics.</a:t>
            </a:r>
          </a:p>
          <a:p>
            <a:r>
              <a:rPr lang="en-US"/>
              <a:t>This comes from the Basketball Reference Website.</a:t>
            </a:r>
          </a:p>
          <a:p>
            <a:r>
              <a:rPr lang="en-US"/>
              <a:t>Basketball Reference keeps track of all NBA statistics throughout each season every year.</a:t>
            </a:r>
          </a:p>
          <a:p>
            <a:r>
              <a:rPr lang="en-US"/>
              <a:t>This dataset contains a total of 217,221 rows.</a:t>
            </a:r>
          </a:p>
          <a:p>
            <a:endParaRPr lang="en-US"/>
          </a:p>
        </p:txBody>
      </p:sp>
      <p:pic>
        <p:nvPicPr>
          <p:cNvPr id="18" name="Picture 17">
            <a:extLst>
              <a:ext uri="{FF2B5EF4-FFF2-40B4-BE49-F238E27FC236}">
                <a16:creationId xmlns:a16="http://schemas.microsoft.com/office/drawing/2014/main" id="{72D94C6E-D75F-53B0-4CEE-6635C8AD1418}"/>
              </a:ext>
            </a:extLst>
          </p:cNvPr>
          <p:cNvPicPr>
            <a:picLocks noChangeAspect="1"/>
          </p:cNvPicPr>
          <p:nvPr/>
        </p:nvPicPr>
        <p:blipFill>
          <a:blip r:embed="rId2"/>
          <a:srcRect t="1424" b="32257"/>
          <a:stretch/>
        </p:blipFill>
        <p:spPr>
          <a:xfrm>
            <a:off x="5633157" y="2457221"/>
            <a:ext cx="5209989" cy="1943556"/>
          </a:xfrm>
          <a:prstGeom prst="rect">
            <a:avLst/>
          </a:prstGeom>
        </p:spPr>
      </p:pic>
    </p:spTree>
    <p:extLst>
      <p:ext uri="{BB962C8B-B14F-4D97-AF65-F5344CB8AC3E}">
        <p14:creationId xmlns:p14="http://schemas.microsoft.com/office/powerpoint/2010/main" val="315754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637AB9-56CB-9AB8-533D-BDD334F0DBC2}"/>
              </a:ext>
            </a:extLst>
          </p:cNvPr>
          <p:cNvSpPr>
            <a:spLocks noGrp="1"/>
          </p:cNvSpPr>
          <p:nvPr>
            <p:ph type="title"/>
          </p:nvPr>
        </p:nvSpPr>
        <p:spPr>
          <a:xfrm>
            <a:off x="965198" y="643466"/>
            <a:ext cx="3092718" cy="5528734"/>
          </a:xfrm>
          <a:noFill/>
        </p:spPr>
        <p:txBody>
          <a:bodyPr anchor="t">
            <a:normAutofit/>
          </a:bodyPr>
          <a:lstStyle/>
          <a:p>
            <a:r>
              <a:rPr lang="en-US" sz="2800">
                <a:solidFill>
                  <a:srgbClr val="FFFFFF"/>
                </a:solidFill>
              </a:rPr>
              <a:t>Feature Engineering</a:t>
            </a:r>
          </a:p>
        </p:txBody>
      </p:sp>
      <p:sp useBgFill="1">
        <p:nvSpPr>
          <p:cNvPr id="12" name="Rectangle 11">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6CEA84-BBC1-4813-1FAF-911D9F23E472}"/>
              </a:ext>
            </a:extLst>
          </p:cNvPr>
          <p:cNvSpPr>
            <a:spLocks noGrp="1"/>
          </p:cNvSpPr>
          <p:nvPr>
            <p:ph idx="1"/>
          </p:nvPr>
        </p:nvSpPr>
        <p:spPr>
          <a:xfrm>
            <a:off x="4821898" y="643466"/>
            <a:ext cx="5827472" cy="5571067"/>
          </a:xfrm>
        </p:spPr>
        <p:txBody>
          <a:bodyPr>
            <a:normAutofit/>
          </a:bodyPr>
          <a:lstStyle/>
          <a:p>
            <a:r>
              <a:rPr lang="en-US" sz="2000" b="1" u="sng"/>
              <a:t>Time Remaining Calculation: </a:t>
            </a:r>
            <a:r>
              <a:rPr lang="en-US" sz="2000"/>
              <a:t>A new feature, time_remaining, is created by combining the minutes (MINS_LEFT) and seconds (SECS_LEFT) remaining in a quarter. </a:t>
            </a:r>
          </a:p>
          <a:p>
            <a:r>
              <a:rPr lang="en-US" sz="2000" b="1" u="sng"/>
              <a:t>Shot Distance Feature: </a:t>
            </a:r>
            <a:r>
              <a:rPr lang="en-US" sz="2000"/>
              <a:t>A SHOT_DISTANCE feature is engineered using the Pythagorean theorem to calculate the Euclidean distance of the shot from the basket based on LOC_X and LOC_Y coordinates. </a:t>
            </a:r>
          </a:p>
          <a:p>
            <a:r>
              <a:rPr lang="en-US" sz="2000" b="1" u="sng"/>
              <a:t>Shot Zone Classification: </a:t>
            </a:r>
            <a:r>
              <a:rPr lang="en-US" sz="2000"/>
              <a:t>Shots are categorized into different zones—Paint, Mid-Range, and 3PT—based on their calculated shot distance (SHOT_DISTANCE). </a:t>
            </a:r>
          </a:p>
        </p:txBody>
      </p:sp>
    </p:spTree>
    <p:extLst>
      <p:ext uri="{BB962C8B-B14F-4D97-AF65-F5344CB8AC3E}">
        <p14:creationId xmlns:p14="http://schemas.microsoft.com/office/powerpoint/2010/main" val="2629114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D0AC-F73E-51D7-85B3-9DDCCF0C0917}"/>
              </a:ext>
            </a:extLst>
          </p:cNvPr>
          <p:cNvSpPr>
            <a:spLocks noGrp="1"/>
          </p:cNvSpPr>
          <p:nvPr>
            <p:ph type="title"/>
          </p:nvPr>
        </p:nvSpPr>
        <p:spPr/>
        <p:txBody>
          <a:bodyPr/>
          <a:lstStyle/>
          <a:p>
            <a:r>
              <a:rPr lang="en-US"/>
              <a:t>What Players Are The Most Efficient?</a:t>
            </a:r>
          </a:p>
        </p:txBody>
      </p:sp>
      <p:pic>
        <p:nvPicPr>
          <p:cNvPr id="5" name="Content Placeholder 4" descr="A graph of blue vertical bars&#10;&#10;Description automatically generated">
            <a:extLst>
              <a:ext uri="{FF2B5EF4-FFF2-40B4-BE49-F238E27FC236}">
                <a16:creationId xmlns:a16="http://schemas.microsoft.com/office/drawing/2014/main" id="{0AC69457-BF30-E52E-FA52-B3B0C8030A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9170" y="1912039"/>
            <a:ext cx="6833216" cy="3773035"/>
          </a:xfrm>
        </p:spPr>
      </p:pic>
      <p:sp>
        <p:nvSpPr>
          <p:cNvPr id="6" name="TextBox 5">
            <a:extLst>
              <a:ext uri="{FF2B5EF4-FFF2-40B4-BE49-F238E27FC236}">
                <a16:creationId xmlns:a16="http://schemas.microsoft.com/office/drawing/2014/main" id="{489CB639-7B45-6FED-D3E4-314ED9064300}"/>
              </a:ext>
            </a:extLst>
          </p:cNvPr>
          <p:cNvSpPr txBox="1"/>
          <p:nvPr/>
        </p:nvSpPr>
        <p:spPr>
          <a:xfrm>
            <a:off x="1135117" y="2270235"/>
            <a:ext cx="2301766" cy="3416320"/>
          </a:xfrm>
          <a:prstGeom prst="rect">
            <a:avLst/>
          </a:prstGeom>
          <a:noFill/>
        </p:spPr>
        <p:txBody>
          <a:bodyPr wrap="square" rtlCol="0">
            <a:spAutoFit/>
          </a:bodyPr>
          <a:lstStyle/>
          <a:p>
            <a:pPr marL="285750" indent="-285750">
              <a:buFont typeface="Arial" panose="020B0604020202020204" pitchFamily="34" charset="0"/>
              <a:buChar char="•"/>
            </a:pPr>
            <a:r>
              <a:rPr lang="en-US"/>
              <a:t>In this graph we have the most efficient players on all 30 NBA teams</a:t>
            </a:r>
          </a:p>
          <a:p>
            <a:pPr marL="285750" indent="-285750">
              <a:buFont typeface="Arial" panose="020B0604020202020204" pitchFamily="34" charset="0"/>
              <a:buChar char="•"/>
            </a:pPr>
            <a:r>
              <a:rPr lang="en-US"/>
              <a:t>This graph is generated using Python with features that contain, shot distance, and  shot zone</a:t>
            </a:r>
          </a:p>
        </p:txBody>
      </p:sp>
    </p:spTree>
    <p:extLst>
      <p:ext uri="{BB962C8B-B14F-4D97-AF65-F5344CB8AC3E}">
        <p14:creationId xmlns:p14="http://schemas.microsoft.com/office/powerpoint/2010/main" val="34569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A025-88BD-3706-CCD6-B26F0C1675CA}"/>
              </a:ext>
            </a:extLst>
          </p:cNvPr>
          <p:cNvSpPr>
            <a:spLocks noGrp="1"/>
          </p:cNvSpPr>
          <p:nvPr>
            <p:ph type="title"/>
          </p:nvPr>
        </p:nvSpPr>
        <p:spPr/>
        <p:txBody>
          <a:bodyPr/>
          <a:lstStyle/>
          <a:p>
            <a:r>
              <a:rPr lang="en-US"/>
              <a:t>Where Are The High Percentage Zones?</a:t>
            </a:r>
          </a:p>
        </p:txBody>
      </p:sp>
      <p:pic>
        <p:nvPicPr>
          <p:cNvPr id="5" name="Content Placeholder 4" descr="A graph of a shooting percentage&#10;&#10;Description automatically generated">
            <a:extLst>
              <a:ext uri="{FF2B5EF4-FFF2-40B4-BE49-F238E27FC236}">
                <a16:creationId xmlns:a16="http://schemas.microsoft.com/office/drawing/2014/main" id="{9E545A00-A2FE-A18D-EF38-E7C7C3B274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925" y="1797706"/>
            <a:ext cx="5759158" cy="4319369"/>
          </a:xfrm>
        </p:spPr>
      </p:pic>
      <p:sp>
        <p:nvSpPr>
          <p:cNvPr id="6" name="TextBox 5">
            <a:extLst>
              <a:ext uri="{FF2B5EF4-FFF2-40B4-BE49-F238E27FC236}">
                <a16:creationId xmlns:a16="http://schemas.microsoft.com/office/drawing/2014/main" id="{E0C564E5-9473-14A7-7F1E-38B1726F04AC}"/>
              </a:ext>
            </a:extLst>
          </p:cNvPr>
          <p:cNvSpPr txBox="1"/>
          <p:nvPr/>
        </p:nvSpPr>
        <p:spPr>
          <a:xfrm>
            <a:off x="5856206" y="2110533"/>
            <a:ext cx="5098306" cy="36933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The data shows that the closer the players are to the basket, the higher the shooting percentage.</a:t>
            </a:r>
          </a:p>
          <a:p>
            <a:pPr marL="285750" indent="-285750">
              <a:lnSpc>
                <a:spcPct val="150000"/>
              </a:lnSpc>
              <a:buFont typeface="Arial" panose="020B0604020202020204" pitchFamily="34" charset="0"/>
              <a:buChar char="•"/>
            </a:pPr>
            <a:r>
              <a:rPr lang="en-US" err="1"/>
              <a:t>zone_efficiency</a:t>
            </a:r>
            <a:r>
              <a:rPr lang="en-US"/>
              <a:t> = </a:t>
            </a:r>
            <a:r>
              <a:rPr lang="en-US" err="1"/>
              <a:t>df.groupby</a:t>
            </a:r>
            <a:r>
              <a:rPr lang="en-US"/>
              <a:t>('SHOT_ZONE')['SHOT_MADE'].mean().</a:t>
            </a:r>
            <a:r>
              <a:rPr lang="en-US" err="1"/>
              <a:t>reset_index</a:t>
            </a:r>
            <a:r>
              <a:rPr lang="en-US"/>
              <a:t>()</a:t>
            </a:r>
          </a:p>
          <a:p>
            <a:pPr marL="285750" indent="-285750">
              <a:lnSpc>
                <a:spcPct val="150000"/>
              </a:lnSpc>
              <a:buFont typeface="Arial" panose="020B0604020202020204" pitchFamily="34" charset="0"/>
              <a:buChar char="•"/>
            </a:pPr>
            <a:r>
              <a:rPr lang="en-US"/>
              <a:t>This calculates the average shooting percentage for each shot zone</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01967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63CFC-3FF4-F0E2-0A51-92ED71FF74F9}"/>
              </a:ext>
            </a:extLst>
          </p:cNvPr>
          <p:cNvSpPr>
            <a:spLocks noGrp="1"/>
          </p:cNvSpPr>
          <p:nvPr>
            <p:ph type="title"/>
          </p:nvPr>
        </p:nvSpPr>
        <p:spPr/>
        <p:txBody>
          <a:bodyPr/>
          <a:lstStyle/>
          <a:p>
            <a:r>
              <a:rPr lang="en-US"/>
              <a:t>What Players Perform Well Under Pressure?</a:t>
            </a:r>
          </a:p>
        </p:txBody>
      </p:sp>
      <p:pic>
        <p:nvPicPr>
          <p:cNvPr id="5" name="Content Placeholder 4" descr="A graph of blue bars&#10;&#10;Description automatically generated with medium confidence">
            <a:extLst>
              <a:ext uri="{FF2B5EF4-FFF2-40B4-BE49-F238E27FC236}">
                <a16:creationId xmlns:a16="http://schemas.microsoft.com/office/drawing/2014/main" id="{881539CE-65D0-32E8-837A-2D46CBC7C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4164" y="1349736"/>
            <a:ext cx="6592530" cy="3839834"/>
          </a:xfrm>
        </p:spPr>
      </p:pic>
      <p:sp>
        <p:nvSpPr>
          <p:cNvPr id="6" name="TextBox 5">
            <a:extLst>
              <a:ext uri="{FF2B5EF4-FFF2-40B4-BE49-F238E27FC236}">
                <a16:creationId xmlns:a16="http://schemas.microsoft.com/office/drawing/2014/main" id="{794BD3F8-9A3B-5491-FA07-56454354982C}"/>
              </a:ext>
            </a:extLst>
          </p:cNvPr>
          <p:cNvSpPr txBox="1"/>
          <p:nvPr/>
        </p:nvSpPr>
        <p:spPr>
          <a:xfrm>
            <a:off x="1164767" y="2056686"/>
            <a:ext cx="3272292" cy="4801314"/>
          </a:xfrm>
          <a:prstGeom prst="rect">
            <a:avLst/>
          </a:prstGeom>
          <a:noFill/>
        </p:spPr>
        <p:txBody>
          <a:bodyPr wrap="square" rtlCol="0">
            <a:spAutoFit/>
          </a:bodyPr>
          <a:lstStyle/>
          <a:p>
            <a:pPr marL="285750" indent="-285750">
              <a:buFont typeface="Arial" panose="020B0604020202020204" pitchFamily="34" charset="0"/>
              <a:buChar char="•"/>
            </a:pPr>
            <a:r>
              <a:rPr lang="en-US"/>
              <a:t>The bar plot shows the players with the highest shooting efficiency in clutch moments, grouped by team.</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df['is_clutch'] = </a:t>
            </a:r>
            <a:r>
              <a:rPr lang="en-US" err="1"/>
              <a:t>np.where</a:t>
            </a:r>
            <a:r>
              <a:rPr lang="en-US"/>
              <a:t>((df['QUARTER'] &gt;= 4) &amp; (df['time_remaining'] &lt;= 300), 1, 0)</a:t>
            </a:r>
          </a:p>
          <a:p>
            <a:pPr marL="285750" indent="-285750">
              <a:buFont typeface="Arial" panose="020B0604020202020204" pitchFamily="34" charset="0"/>
              <a:buChar char="•"/>
            </a:pPr>
            <a:r>
              <a:rPr lang="en-US"/>
              <a:t>This code creates the column ‘is_clutch’ which contains shots in the 4</a:t>
            </a:r>
            <a:r>
              <a:rPr lang="en-US" baseline="30000"/>
              <a:t>th</a:t>
            </a:r>
            <a:r>
              <a:rPr lang="en-US"/>
              <a:t> quarter under 5 minutes or less</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93261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767C-2A2D-7700-7378-2037A6FC15AA}"/>
              </a:ext>
            </a:extLst>
          </p:cNvPr>
          <p:cNvSpPr>
            <a:spLocks noGrp="1"/>
          </p:cNvSpPr>
          <p:nvPr>
            <p:ph type="title"/>
          </p:nvPr>
        </p:nvSpPr>
        <p:spPr>
          <a:xfrm>
            <a:off x="6420464" y="539087"/>
            <a:ext cx="4534047" cy="1584895"/>
          </a:xfrm>
        </p:spPr>
        <p:txBody>
          <a:bodyPr>
            <a:normAutofit/>
          </a:bodyPr>
          <a:lstStyle/>
          <a:p>
            <a:r>
              <a:rPr lang="en-US"/>
              <a:t>Data Insights</a:t>
            </a:r>
          </a:p>
        </p:txBody>
      </p:sp>
      <p:pic>
        <p:nvPicPr>
          <p:cNvPr id="4" name="Picture 3">
            <a:extLst>
              <a:ext uri="{FF2B5EF4-FFF2-40B4-BE49-F238E27FC236}">
                <a16:creationId xmlns:a16="http://schemas.microsoft.com/office/drawing/2014/main" id="{7D43FB43-5410-3D3A-0C1A-DA9D10F49733}"/>
              </a:ext>
            </a:extLst>
          </p:cNvPr>
          <p:cNvPicPr>
            <a:picLocks noChangeAspect="1"/>
          </p:cNvPicPr>
          <p:nvPr/>
        </p:nvPicPr>
        <p:blipFill>
          <a:blip r:embed="rId2"/>
          <a:srcRect r="40233" b="-2"/>
          <a:stretch/>
        </p:blipFill>
        <p:spPr>
          <a:xfrm>
            <a:off x="20" y="10"/>
            <a:ext cx="6094799" cy="6857990"/>
          </a:xfrm>
          <a:prstGeom prst="rect">
            <a:avLst/>
          </a:prstGeom>
        </p:spPr>
      </p:pic>
      <p:sp>
        <p:nvSpPr>
          <p:cNvPr id="3" name="Content Placeholder 2">
            <a:extLst>
              <a:ext uri="{FF2B5EF4-FFF2-40B4-BE49-F238E27FC236}">
                <a16:creationId xmlns:a16="http://schemas.microsoft.com/office/drawing/2014/main" id="{507C0CE3-3B41-81F9-1B73-07B661E70AC5}"/>
              </a:ext>
            </a:extLst>
          </p:cNvPr>
          <p:cNvSpPr>
            <a:spLocks noGrp="1"/>
          </p:cNvSpPr>
          <p:nvPr>
            <p:ph idx="1"/>
          </p:nvPr>
        </p:nvSpPr>
        <p:spPr>
          <a:xfrm>
            <a:off x="6420463" y="2438399"/>
            <a:ext cx="4572002" cy="3880514"/>
          </a:xfrm>
        </p:spPr>
        <p:txBody>
          <a:bodyPr>
            <a:normAutofit/>
          </a:bodyPr>
          <a:lstStyle/>
          <a:p>
            <a:r>
              <a:rPr lang="en-US" sz="2400"/>
              <a:t>The most efficient player on a team may not always be the most popular. </a:t>
            </a:r>
          </a:p>
          <a:p>
            <a:r>
              <a:rPr lang="en-US" sz="2400"/>
              <a:t>Better players tend to take a lot more shots which can affect their efficiency.</a:t>
            </a:r>
          </a:p>
          <a:p>
            <a:r>
              <a:rPr lang="en-US" sz="2400"/>
              <a:t>Shots that are closer to the basket are the higher percentage shots.</a:t>
            </a:r>
          </a:p>
          <a:p>
            <a:pPr marL="0" indent="0">
              <a:buNone/>
            </a:pPr>
            <a:endParaRPr lang="en-US"/>
          </a:p>
          <a:p>
            <a:endParaRPr lang="en-US"/>
          </a:p>
        </p:txBody>
      </p:sp>
    </p:spTree>
    <p:extLst>
      <p:ext uri="{BB962C8B-B14F-4D97-AF65-F5344CB8AC3E}">
        <p14:creationId xmlns:p14="http://schemas.microsoft.com/office/powerpoint/2010/main" val="201517967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40B5D92D257E4A8156FA6B79A364B8" ma:contentTypeVersion="15" ma:contentTypeDescription="Create a new document." ma:contentTypeScope="" ma:versionID="20e21bbe07a70650910ea6f4f968ffcf">
  <xsd:schema xmlns:xsd="http://www.w3.org/2001/XMLSchema" xmlns:xs="http://www.w3.org/2001/XMLSchema" xmlns:p="http://schemas.microsoft.com/office/2006/metadata/properties" xmlns:ns3="ae5ffe59-4b67-4568-84c0-dc3d6f4f6474" xmlns:ns4="1ebdc40b-279d-4b30-84b7-9fbe10b4d1aa" targetNamespace="http://schemas.microsoft.com/office/2006/metadata/properties" ma:root="true" ma:fieldsID="b3edfab55c3ed3ca1b86201f133f946b" ns3:_="" ns4:_="">
    <xsd:import namespace="ae5ffe59-4b67-4568-84c0-dc3d6f4f6474"/>
    <xsd:import namespace="1ebdc40b-279d-4b30-84b7-9fbe10b4d1a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5ffe59-4b67-4568-84c0-dc3d6f4f6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ebdc40b-279d-4b30-84b7-9fbe10b4d1a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e5ffe59-4b67-4568-84c0-dc3d6f4f6474" xsi:nil="true"/>
  </documentManagement>
</p:properties>
</file>

<file path=customXml/itemProps1.xml><?xml version="1.0" encoding="utf-8"?>
<ds:datastoreItem xmlns:ds="http://schemas.openxmlformats.org/officeDocument/2006/customXml" ds:itemID="{4ABDF84B-0DF3-4427-825D-1A9B9EAFB2E3}">
  <ds:schemaRefs>
    <ds:schemaRef ds:uri="http://schemas.microsoft.com/sharepoint/v3/contenttype/forms"/>
  </ds:schemaRefs>
</ds:datastoreItem>
</file>

<file path=customXml/itemProps2.xml><?xml version="1.0" encoding="utf-8"?>
<ds:datastoreItem xmlns:ds="http://schemas.openxmlformats.org/officeDocument/2006/customXml" ds:itemID="{DEA06B88-6FA6-4C6B-802B-ECA7B346DD1B}">
  <ds:schemaRefs>
    <ds:schemaRef ds:uri="1ebdc40b-279d-4b30-84b7-9fbe10b4d1aa"/>
    <ds:schemaRef ds:uri="ae5ffe59-4b67-4568-84c0-dc3d6f4f64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537E7AF-EFEE-4887-B624-8AC7E70051B5}">
  <ds:schemaRefs>
    <ds:schemaRef ds:uri="http://www.w3.org/XML/1998/namespace"/>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1ebdc40b-279d-4b30-84b7-9fbe10b4d1aa"/>
    <ds:schemaRef ds:uri="ae5ffe59-4b67-4568-84c0-dc3d6f4f6474"/>
    <ds:schemaRef ds:uri="http://purl.org/dc/terms/"/>
  </ds:schemaRefs>
</ds:datastoreItem>
</file>

<file path=docProps/app.xml><?xml version="1.0" encoding="utf-8"?>
<Properties xmlns="http://schemas.openxmlformats.org/officeDocument/2006/extended-properties" xmlns:vt="http://schemas.openxmlformats.org/officeDocument/2006/docPropsVTypes">
  <Template>View</Template>
  <TotalTime>0</TotalTime>
  <Words>664</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Schoolbook</vt:lpstr>
      <vt:lpstr>Courier New</vt:lpstr>
      <vt:lpstr>Wingdings 2</vt:lpstr>
      <vt:lpstr>View</vt:lpstr>
      <vt:lpstr>How Can NBA Teams Improve Offensive Strategy</vt:lpstr>
      <vt:lpstr>Introduction</vt:lpstr>
      <vt:lpstr>Questions</vt:lpstr>
      <vt:lpstr>Data Source</vt:lpstr>
      <vt:lpstr>Feature Engineering</vt:lpstr>
      <vt:lpstr>What Players Are The Most Efficient?</vt:lpstr>
      <vt:lpstr>Where Are The High Percentage Zones?</vt:lpstr>
      <vt:lpstr>What Players Perform Well Under Pressure?</vt:lpstr>
      <vt:lpstr>Data Insights</vt:lpstr>
      <vt:lpstr>Product of our Data</vt:lpstr>
      <vt:lpstr>Future Outlook</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Shanysse Antoinette Alexander</dc:creator>
  <cp:lastModifiedBy>Shanysse Antoinette Alexander</cp:lastModifiedBy>
  <cp:revision>2</cp:revision>
  <dcterms:created xsi:type="dcterms:W3CDTF">2024-10-08T02:00:08Z</dcterms:created>
  <dcterms:modified xsi:type="dcterms:W3CDTF">2024-10-29T23:13:00Z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0x0101008840B5D92D257E4A8156FA6B79A364B8</vt:lpwstr>
  </property>
</Properties>
</file>